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498A28-8B94-0C46-98E4-B8B17D5A2F1D}" v="3" dt="2024-10-16T19:35:56.8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4694"/>
  </p:normalViewPr>
  <p:slideViewPr>
    <p:cSldViewPr snapToGrid="0">
      <p:cViewPr varScale="1">
        <p:scale>
          <a:sx n="121" d="100"/>
          <a:sy n="121" d="100"/>
        </p:scale>
        <p:origin x="3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stotle Malichetty" userId="37abae65-c230-43dd-9b57-885283da7a27" providerId="ADAL" clId="{F9498A28-8B94-0C46-98E4-B8B17D5A2F1D}"/>
    <pc:docChg chg="undo custSel modSld">
      <pc:chgData name="Aristotle Malichetty" userId="37abae65-c230-43dd-9b57-885283da7a27" providerId="ADAL" clId="{F9498A28-8B94-0C46-98E4-B8B17D5A2F1D}" dt="2024-10-16T19:36:34.445" v="80" actId="27636"/>
      <pc:docMkLst>
        <pc:docMk/>
      </pc:docMkLst>
      <pc:sldChg chg="addSp delSp modSp mod">
        <pc:chgData name="Aristotle Malichetty" userId="37abae65-c230-43dd-9b57-885283da7a27" providerId="ADAL" clId="{F9498A28-8B94-0C46-98E4-B8B17D5A2F1D}" dt="2024-10-16T19:35:19.674" v="41" actId="1076"/>
        <pc:sldMkLst>
          <pc:docMk/>
          <pc:sldMk cId="1193288547" sldId="259"/>
        </pc:sldMkLst>
        <pc:spChg chg="add del mod">
          <ac:chgData name="Aristotle Malichetty" userId="37abae65-c230-43dd-9b57-885283da7a27" providerId="ADAL" clId="{F9498A28-8B94-0C46-98E4-B8B17D5A2F1D}" dt="2024-10-16T19:35:04.032" v="34" actId="931"/>
          <ac:spMkLst>
            <pc:docMk/>
            <pc:sldMk cId="1193288547" sldId="259"/>
            <ac:spMk id="8" creationId="{49100265-60EF-7FC7-FA0E-35024D85A126}"/>
          </ac:spMkLst>
        </pc:spChg>
        <pc:picChg chg="add mod">
          <ac:chgData name="Aristotle Malichetty" userId="37abae65-c230-43dd-9b57-885283da7a27" providerId="ADAL" clId="{F9498A28-8B94-0C46-98E4-B8B17D5A2F1D}" dt="2024-10-16T19:34:47.547" v="32" actId="1076"/>
          <ac:picMkLst>
            <pc:docMk/>
            <pc:sldMk cId="1193288547" sldId="259"/>
            <ac:picMk id="4" creationId="{EDA17E36-F5E1-FFF2-1440-45655D46832D}"/>
          </ac:picMkLst>
        </pc:picChg>
        <pc:picChg chg="del mod">
          <ac:chgData name="Aristotle Malichetty" userId="37abae65-c230-43dd-9b57-885283da7a27" providerId="ADAL" clId="{F9498A28-8B94-0C46-98E4-B8B17D5A2F1D}" dt="2024-10-16T19:34:50.323" v="33" actId="478"/>
          <ac:picMkLst>
            <pc:docMk/>
            <pc:sldMk cId="1193288547" sldId="259"/>
            <ac:picMk id="5" creationId="{6D36F11D-6370-B9C8-84E8-306C1AB26D32}"/>
          </ac:picMkLst>
        </pc:picChg>
        <pc:picChg chg="del">
          <ac:chgData name="Aristotle Malichetty" userId="37abae65-c230-43dd-9b57-885283da7a27" providerId="ADAL" clId="{F9498A28-8B94-0C46-98E4-B8B17D5A2F1D}" dt="2024-10-16T19:33:26.367" v="27" actId="478"/>
          <ac:picMkLst>
            <pc:docMk/>
            <pc:sldMk cId="1193288547" sldId="259"/>
            <ac:picMk id="7" creationId="{13E88920-94B6-CE3B-5927-513CF6ACB27D}"/>
          </ac:picMkLst>
        </pc:picChg>
        <pc:picChg chg="add mod">
          <ac:chgData name="Aristotle Malichetty" userId="37abae65-c230-43dd-9b57-885283da7a27" providerId="ADAL" clId="{F9498A28-8B94-0C46-98E4-B8B17D5A2F1D}" dt="2024-10-16T19:35:19.674" v="41" actId="1076"/>
          <ac:picMkLst>
            <pc:docMk/>
            <pc:sldMk cId="1193288547" sldId="259"/>
            <ac:picMk id="11" creationId="{75070E66-29AB-A36B-2707-CF3417DDC7DE}"/>
          </ac:picMkLst>
        </pc:picChg>
      </pc:sldChg>
      <pc:sldChg chg="addSp delSp modSp mod">
        <pc:chgData name="Aristotle Malichetty" userId="37abae65-c230-43dd-9b57-885283da7a27" providerId="ADAL" clId="{F9498A28-8B94-0C46-98E4-B8B17D5A2F1D}" dt="2024-10-16T19:36:07.084" v="50" actId="14100"/>
        <pc:sldMkLst>
          <pc:docMk/>
          <pc:sldMk cId="1910240823" sldId="260"/>
        </pc:sldMkLst>
        <pc:spChg chg="add del mod">
          <ac:chgData name="Aristotle Malichetty" userId="37abae65-c230-43dd-9b57-885283da7a27" providerId="ADAL" clId="{F9498A28-8B94-0C46-98E4-B8B17D5A2F1D}" dt="2024-10-16T19:35:56.879" v="43" actId="931"/>
          <ac:spMkLst>
            <pc:docMk/>
            <pc:sldMk cId="1910240823" sldId="260"/>
            <ac:spMk id="4" creationId="{D8262989-0EC0-8390-59A4-0B49CA20D58D}"/>
          </ac:spMkLst>
        </pc:spChg>
        <pc:picChg chg="add mod">
          <ac:chgData name="Aristotle Malichetty" userId="37abae65-c230-43dd-9b57-885283da7a27" providerId="ADAL" clId="{F9498A28-8B94-0C46-98E4-B8B17D5A2F1D}" dt="2024-10-16T19:36:07.084" v="50" actId="14100"/>
          <ac:picMkLst>
            <pc:docMk/>
            <pc:sldMk cId="1910240823" sldId="260"/>
            <ac:picMk id="6" creationId="{4FF59C3D-EE43-5A57-0ABB-93E637380C46}"/>
          </ac:picMkLst>
        </pc:picChg>
        <pc:picChg chg="del">
          <ac:chgData name="Aristotle Malichetty" userId="37abae65-c230-43dd-9b57-885283da7a27" providerId="ADAL" clId="{F9498A28-8B94-0C46-98E4-B8B17D5A2F1D}" dt="2024-10-16T19:35:49.795" v="42" actId="478"/>
          <ac:picMkLst>
            <pc:docMk/>
            <pc:sldMk cId="1910240823" sldId="260"/>
            <ac:picMk id="8" creationId="{D783E33F-99BA-B962-34DA-D1040414DD71}"/>
          </ac:picMkLst>
        </pc:picChg>
      </pc:sldChg>
      <pc:sldChg chg="modSp mod">
        <pc:chgData name="Aristotle Malichetty" userId="37abae65-c230-43dd-9b57-885283da7a27" providerId="ADAL" clId="{F9498A28-8B94-0C46-98E4-B8B17D5A2F1D}" dt="2024-10-16T19:36:34.445" v="80" actId="27636"/>
        <pc:sldMkLst>
          <pc:docMk/>
          <pc:sldMk cId="2351065175" sldId="262"/>
        </pc:sldMkLst>
        <pc:spChg chg="mod">
          <ac:chgData name="Aristotle Malichetty" userId="37abae65-c230-43dd-9b57-885283da7a27" providerId="ADAL" clId="{F9498A28-8B94-0C46-98E4-B8B17D5A2F1D}" dt="2024-10-16T19:36:34.445" v="80" actId="27636"/>
          <ac:spMkLst>
            <pc:docMk/>
            <pc:sldMk cId="2351065175" sldId="262"/>
            <ac:spMk id="3" creationId="{A1848511-A95A-A922-21A1-8FD6ED7796A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91CA-5D23-CABB-06B4-F243DDFD4C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6037F5-D8C0-B8BC-05D7-53C036716C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168299-D89C-54D5-06E3-EDCD4232EB85}"/>
              </a:ext>
            </a:extLst>
          </p:cNvPr>
          <p:cNvSpPr>
            <a:spLocks noGrp="1"/>
          </p:cNvSpPr>
          <p:nvPr>
            <p:ph type="dt" sz="half" idx="10"/>
          </p:nvPr>
        </p:nvSpPr>
        <p:spPr/>
        <p:txBody>
          <a:bodyPr/>
          <a:lstStyle/>
          <a:p>
            <a:fld id="{D94E8B15-DF8B-2D43-8DEF-422A9854418F}" type="datetimeFigureOut">
              <a:rPr lang="en-US" smtClean="0"/>
              <a:t>10/16/24</a:t>
            </a:fld>
            <a:endParaRPr lang="en-US"/>
          </a:p>
        </p:txBody>
      </p:sp>
      <p:sp>
        <p:nvSpPr>
          <p:cNvPr id="5" name="Footer Placeholder 4">
            <a:extLst>
              <a:ext uri="{FF2B5EF4-FFF2-40B4-BE49-F238E27FC236}">
                <a16:creationId xmlns:a16="http://schemas.microsoft.com/office/drawing/2014/main" id="{AE436212-5C61-FCE0-DDD7-FBA7A21B5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CA4B3D-DD6B-4DF9-E2A2-D29E1CEE3005}"/>
              </a:ext>
            </a:extLst>
          </p:cNvPr>
          <p:cNvSpPr>
            <a:spLocks noGrp="1"/>
          </p:cNvSpPr>
          <p:nvPr>
            <p:ph type="sldNum" sz="quarter" idx="12"/>
          </p:nvPr>
        </p:nvSpPr>
        <p:spPr/>
        <p:txBody>
          <a:bodyPr/>
          <a:lstStyle/>
          <a:p>
            <a:fld id="{411F329A-6019-B944-A7A4-92953C731991}" type="slidenum">
              <a:rPr lang="en-US" smtClean="0"/>
              <a:t>‹#›</a:t>
            </a:fld>
            <a:endParaRPr lang="en-US"/>
          </a:p>
        </p:txBody>
      </p:sp>
    </p:spTree>
    <p:extLst>
      <p:ext uri="{BB962C8B-B14F-4D97-AF65-F5344CB8AC3E}">
        <p14:creationId xmlns:p14="http://schemas.microsoft.com/office/powerpoint/2010/main" val="182245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7802-BC64-00AC-D730-0DDB616A8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7CDA77-83BB-B912-CECE-B0D8B31605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4B5D3A-6CB9-5499-1877-B868D6A6998E}"/>
              </a:ext>
            </a:extLst>
          </p:cNvPr>
          <p:cNvSpPr>
            <a:spLocks noGrp="1"/>
          </p:cNvSpPr>
          <p:nvPr>
            <p:ph type="dt" sz="half" idx="10"/>
          </p:nvPr>
        </p:nvSpPr>
        <p:spPr/>
        <p:txBody>
          <a:bodyPr/>
          <a:lstStyle/>
          <a:p>
            <a:fld id="{D94E8B15-DF8B-2D43-8DEF-422A9854418F}" type="datetimeFigureOut">
              <a:rPr lang="en-US" smtClean="0"/>
              <a:t>10/16/24</a:t>
            </a:fld>
            <a:endParaRPr lang="en-US"/>
          </a:p>
        </p:txBody>
      </p:sp>
      <p:sp>
        <p:nvSpPr>
          <p:cNvPr id="5" name="Footer Placeholder 4">
            <a:extLst>
              <a:ext uri="{FF2B5EF4-FFF2-40B4-BE49-F238E27FC236}">
                <a16:creationId xmlns:a16="http://schemas.microsoft.com/office/drawing/2014/main" id="{9F9008AB-EB64-A106-1F05-8BB47CAA21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63A5F4-CFD1-B055-ED3D-A0301E8ECEC2}"/>
              </a:ext>
            </a:extLst>
          </p:cNvPr>
          <p:cNvSpPr>
            <a:spLocks noGrp="1"/>
          </p:cNvSpPr>
          <p:nvPr>
            <p:ph type="sldNum" sz="quarter" idx="12"/>
          </p:nvPr>
        </p:nvSpPr>
        <p:spPr/>
        <p:txBody>
          <a:bodyPr/>
          <a:lstStyle/>
          <a:p>
            <a:fld id="{411F329A-6019-B944-A7A4-92953C731991}" type="slidenum">
              <a:rPr lang="en-US" smtClean="0"/>
              <a:t>‹#›</a:t>
            </a:fld>
            <a:endParaRPr lang="en-US"/>
          </a:p>
        </p:txBody>
      </p:sp>
    </p:spTree>
    <p:extLst>
      <p:ext uri="{BB962C8B-B14F-4D97-AF65-F5344CB8AC3E}">
        <p14:creationId xmlns:p14="http://schemas.microsoft.com/office/powerpoint/2010/main" val="2122398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EA19E4-A45A-C67F-B655-006840DCDB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2D5D7D-FAEA-A701-D060-93C6EEBF68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E3B6AC-0E47-16E0-267D-82FE84C33E66}"/>
              </a:ext>
            </a:extLst>
          </p:cNvPr>
          <p:cNvSpPr>
            <a:spLocks noGrp="1"/>
          </p:cNvSpPr>
          <p:nvPr>
            <p:ph type="dt" sz="half" idx="10"/>
          </p:nvPr>
        </p:nvSpPr>
        <p:spPr/>
        <p:txBody>
          <a:bodyPr/>
          <a:lstStyle/>
          <a:p>
            <a:fld id="{D94E8B15-DF8B-2D43-8DEF-422A9854418F}" type="datetimeFigureOut">
              <a:rPr lang="en-US" smtClean="0"/>
              <a:t>10/16/24</a:t>
            </a:fld>
            <a:endParaRPr lang="en-US"/>
          </a:p>
        </p:txBody>
      </p:sp>
      <p:sp>
        <p:nvSpPr>
          <p:cNvPr id="5" name="Footer Placeholder 4">
            <a:extLst>
              <a:ext uri="{FF2B5EF4-FFF2-40B4-BE49-F238E27FC236}">
                <a16:creationId xmlns:a16="http://schemas.microsoft.com/office/drawing/2014/main" id="{F315AFB4-B095-1B41-6469-CB88271F88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6272E-2FB8-A707-C7BE-7A0FAD34CB16}"/>
              </a:ext>
            </a:extLst>
          </p:cNvPr>
          <p:cNvSpPr>
            <a:spLocks noGrp="1"/>
          </p:cNvSpPr>
          <p:nvPr>
            <p:ph type="sldNum" sz="quarter" idx="12"/>
          </p:nvPr>
        </p:nvSpPr>
        <p:spPr/>
        <p:txBody>
          <a:bodyPr/>
          <a:lstStyle/>
          <a:p>
            <a:fld id="{411F329A-6019-B944-A7A4-92953C731991}" type="slidenum">
              <a:rPr lang="en-US" smtClean="0"/>
              <a:t>‹#›</a:t>
            </a:fld>
            <a:endParaRPr lang="en-US"/>
          </a:p>
        </p:txBody>
      </p:sp>
    </p:spTree>
    <p:extLst>
      <p:ext uri="{BB962C8B-B14F-4D97-AF65-F5344CB8AC3E}">
        <p14:creationId xmlns:p14="http://schemas.microsoft.com/office/powerpoint/2010/main" val="4250302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B3E8D-3937-0E85-1B4B-792AFEB3B7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764F80-B16B-DCAE-12E4-A2B8713321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0668C0-701B-2F27-F9E8-8244E6C98B0F}"/>
              </a:ext>
            </a:extLst>
          </p:cNvPr>
          <p:cNvSpPr>
            <a:spLocks noGrp="1"/>
          </p:cNvSpPr>
          <p:nvPr>
            <p:ph type="dt" sz="half" idx="10"/>
          </p:nvPr>
        </p:nvSpPr>
        <p:spPr/>
        <p:txBody>
          <a:bodyPr/>
          <a:lstStyle/>
          <a:p>
            <a:fld id="{D94E8B15-DF8B-2D43-8DEF-422A9854418F}" type="datetimeFigureOut">
              <a:rPr lang="en-US" smtClean="0"/>
              <a:t>10/16/24</a:t>
            </a:fld>
            <a:endParaRPr lang="en-US"/>
          </a:p>
        </p:txBody>
      </p:sp>
      <p:sp>
        <p:nvSpPr>
          <p:cNvPr id="5" name="Footer Placeholder 4">
            <a:extLst>
              <a:ext uri="{FF2B5EF4-FFF2-40B4-BE49-F238E27FC236}">
                <a16:creationId xmlns:a16="http://schemas.microsoft.com/office/drawing/2014/main" id="{C51D0410-03EE-2E2F-F80C-7240B6476E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8B50AB-F1A3-33BE-5059-B56310EACD4F}"/>
              </a:ext>
            </a:extLst>
          </p:cNvPr>
          <p:cNvSpPr>
            <a:spLocks noGrp="1"/>
          </p:cNvSpPr>
          <p:nvPr>
            <p:ph type="sldNum" sz="quarter" idx="12"/>
          </p:nvPr>
        </p:nvSpPr>
        <p:spPr/>
        <p:txBody>
          <a:bodyPr/>
          <a:lstStyle/>
          <a:p>
            <a:fld id="{411F329A-6019-B944-A7A4-92953C731991}" type="slidenum">
              <a:rPr lang="en-US" smtClean="0"/>
              <a:t>‹#›</a:t>
            </a:fld>
            <a:endParaRPr lang="en-US"/>
          </a:p>
        </p:txBody>
      </p:sp>
    </p:spTree>
    <p:extLst>
      <p:ext uri="{BB962C8B-B14F-4D97-AF65-F5344CB8AC3E}">
        <p14:creationId xmlns:p14="http://schemas.microsoft.com/office/powerpoint/2010/main" val="1143365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216D5-4C61-B3EE-84AC-F7DC32EBB7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21F23D-1D29-CB41-8758-D8CE946903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38F4A2-D311-E4AA-A053-41C69FAE9AF0}"/>
              </a:ext>
            </a:extLst>
          </p:cNvPr>
          <p:cNvSpPr>
            <a:spLocks noGrp="1"/>
          </p:cNvSpPr>
          <p:nvPr>
            <p:ph type="dt" sz="half" idx="10"/>
          </p:nvPr>
        </p:nvSpPr>
        <p:spPr/>
        <p:txBody>
          <a:bodyPr/>
          <a:lstStyle/>
          <a:p>
            <a:fld id="{D94E8B15-DF8B-2D43-8DEF-422A9854418F}" type="datetimeFigureOut">
              <a:rPr lang="en-US" smtClean="0"/>
              <a:t>10/16/24</a:t>
            </a:fld>
            <a:endParaRPr lang="en-US"/>
          </a:p>
        </p:txBody>
      </p:sp>
      <p:sp>
        <p:nvSpPr>
          <p:cNvPr id="5" name="Footer Placeholder 4">
            <a:extLst>
              <a:ext uri="{FF2B5EF4-FFF2-40B4-BE49-F238E27FC236}">
                <a16:creationId xmlns:a16="http://schemas.microsoft.com/office/drawing/2014/main" id="{76ACDC1E-1DA3-C3B9-2A88-DB746FA8F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88D2F7-6E1C-031F-8189-F44AB3895074}"/>
              </a:ext>
            </a:extLst>
          </p:cNvPr>
          <p:cNvSpPr>
            <a:spLocks noGrp="1"/>
          </p:cNvSpPr>
          <p:nvPr>
            <p:ph type="sldNum" sz="quarter" idx="12"/>
          </p:nvPr>
        </p:nvSpPr>
        <p:spPr/>
        <p:txBody>
          <a:bodyPr/>
          <a:lstStyle/>
          <a:p>
            <a:fld id="{411F329A-6019-B944-A7A4-92953C731991}" type="slidenum">
              <a:rPr lang="en-US" smtClean="0"/>
              <a:t>‹#›</a:t>
            </a:fld>
            <a:endParaRPr lang="en-US"/>
          </a:p>
        </p:txBody>
      </p:sp>
    </p:spTree>
    <p:extLst>
      <p:ext uri="{BB962C8B-B14F-4D97-AF65-F5344CB8AC3E}">
        <p14:creationId xmlns:p14="http://schemas.microsoft.com/office/powerpoint/2010/main" val="3309311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2F21-0458-801B-A2AC-FED4F4F04B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83CA8F-2D36-168C-DA55-1720D81F8E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EC6AC3-74D1-FEB2-C838-E362D9C4B3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114A29-8E6E-B87F-08A0-CADF825451EF}"/>
              </a:ext>
            </a:extLst>
          </p:cNvPr>
          <p:cNvSpPr>
            <a:spLocks noGrp="1"/>
          </p:cNvSpPr>
          <p:nvPr>
            <p:ph type="dt" sz="half" idx="10"/>
          </p:nvPr>
        </p:nvSpPr>
        <p:spPr/>
        <p:txBody>
          <a:bodyPr/>
          <a:lstStyle/>
          <a:p>
            <a:fld id="{D94E8B15-DF8B-2D43-8DEF-422A9854418F}" type="datetimeFigureOut">
              <a:rPr lang="en-US" smtClean="0"/>
              <a:t>10/16/24</a:t>
            </a:fld>
            <a:endParaRPr lang="en-US"/>
          </a:p>
        </p:txBody>
      </p:sp>
      <p:sp>
        <p:nvSpPr>
          <p:cNvPr id="6" name="Footer Placeholder 5">
            <a:extLst>
              <a:ext uri="{FF2B5EF4-FFF2-40B4-BE49-F238E27FC236}">
                <a16:creationId xmlns:a16="http://schemas.microsoft.com/office/drawing/2014/main" id="{37940252-9208-FE65-D89E-72B32E5B6B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6B767C-0A45-5963-6E3C-C80535627DAC}"/>
              </a:ext>
            </a:extLst>
          </p:cNvPr>
          <p:cNvSpPr>
            <a:spLocks noGrp="1"/>
          </p:cNvSpPr>
          <p:nvPr>
            <p:ph type="sldNum" sz="quarter" idx="12"/>
          </p:nvPr>
        </p:nvSpPr>
        <p:spPr/>
        <p:txBody>
          <a:bodyPr/>
          <a:lstStyle/>
          <a:p>
            <a:fld id="{411F329A-6019-B944-A7A4-92953C731991}" type="slidenum">
              <a:rPr lang="en-US" smtClean="0"/>
              <a:t>‹#›</a:t>
            </a:fld>
            <a:endParaRPr lang="en-US"/>
          </a:p>
        </p:txBody>
      </p:sp>
    </p:spTree>
    <p:extLst>
      <p:ext uri="{BB962C8B-B14F-4D97-AF65-F5344CB8AC3E}">
        <p14:creationId xmlns:p14="http://schemas.microsoft.com/office/powerpoint/2010/main" val="2260661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8BED8-960F-90E7-1E7F-6A90C79EB7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7BDAAA-6149-E06D-470E-0370CFF6E7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72E7A2-4522-9F86-925D-0641F58842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63B1C1-4D5D-6859-D7BF-9E4CDF84F8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4BFF19-3EED-16A8-074B-AD553FBF33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0DAC63-72EB-D92B-A1EF-B92BC6BB4AFA}"/>
              </a:ext>
            </a:extLst>
          </p:cNvPr>
          <p:cNvSpPr>
            <a:spLocks noGrp="1"/>
          </p:cNvSpPr>
          <p:nvPr>
            <p:ph type="dt" sz="half" idx="10"/>
          </p:nvPr>
        </p:nvSpPr>
        <p:spPr/>
        <p:txBody>
          <a:bodyPr/>
          <a:lstStyle/>
          <a:p>
            <a:fld id="{D94E8B15-DF8B-2D43-8DEF-422A9854418F}" type="datetimeFigureOut">
              <a:rPr lang="en-US" smtClean="0"/>
              <a:t>10/16/24</a:t>
            </a:fld>
            <a:endParaRPr lang="en-US"/>
          </a:p>
        </p:txBody>
      </p:sp>
      <p:sp>
        <p:nvSpPr>
          <p:cNvPr id="8" name="Footer Placeholder 7">
            <a:extLst>
              <a:ext uri="{FF2B5EF4-FFF2-40B4-BE49-F238E27FC236}">
                <a16:creationId xmlns:a16="http://schemas.microsoft.com/office/drawing/2014/main" id="{0A1C237A-4CE6-27DB-6106-8FBFD2A12E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8F9EF3-2203-41E1-808B-F46A43120C99}"/>
              </a:ext>
            </a:extLst>
          </p:cNvPr>
          <p:cNvSpPr>
            <a:spLocks noGrp="1"/>
          </p:cNvSpPr>
          <p:nvPr>
            <p:ph type="sldNum" sz="quarter" idx="12"/>
          </p:nvPr>
        </p:nvSpPr>
        <p:spPr/>
        <p:txBody>
          <a:bodyPr/>
          <a:lstStyle/>
          <a:p>
            <a:fld id="{411F329A-6019-B944-A7A4-92953C731991}" type="slidenum">
              <a:rPr lang="en-US" smtClean="0"/>
              <a:t>‹#›</a:t>
            </a:fld>
            <a:endParaRPr lang="en-US"/>
          </a:p>
        </p:txBody>
      </p:sp>
    </p:spTree>
    <p:extLst>
      <p:ext uri="{BB962C8B-B14F-4D97-AF65-F5344CB8AC3E}">
        <p14:creationId xmlns:p14="http://schemas.microsoft.com/office/powerpoint/2010/main" val="3344201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E561C-E3C9-68C5-B4C7-7AEFD18C95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5C3C99-F570-DF61-5ED8-1D77A15F37EF}"/>
              </a:ext>
            </a:extLst>
          </p:cNvPr>
          <p:cNvSpPr>
            <a:spLocks noGrp="1"/>
          </p:cNvSpPr>
          <p:nvPr>
            <p:ph type="dt" sz="half" idx="10"/>
          </p:nvPr>
        </p:nvSpPr>
        <p:spPr/>
        <p:txBody>
          <a:bodyPr/>
          <a:lstStyle/>
          <a:p>
            <a:fld id="{D94E8B15-DF8B-2D43-8DEF-422A9854418F}" type="datetimeFigureOut">
              <a:rPr lang="en-US" smtClean="0"/>
              <a:t>10/16/24</a:t>
            </a:fld>
            <a:endParaRPr lang="en-US"/>
          </a:p>
        </p:txBody>
      </p:sp>
      <p:sp>
        <p:nvSpPr>
          <p:cNvPr id="4" name="Footer Placeholder 3">
            <a:extLst>
              <a:ext uri="{FF2B5EF4-FFF2-40B4-BE49-F238E27FC236}">
                <a16:creationId xmlns:a16="http://schemas.microsoft.com/office/drawing/2014/main" id="{704AE21F-A517-1DB5-D7F4-BDE64E6A80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AAC919-316F-A975-D0D7-95509DD728D2}"/>
              </a:ext>
            </a:extLst>
          </p:cNvPr>
          <p:cNvSpPr>
            <a:spLocks noGrp="1"/>
          </p:cNvSpPr>
          <p:nvPr>
            <p:ph type="sldNum" sz="quarter" idx="12"/>
          </p:nvPr>
        </p:nvSpPr>
        <p:spPr/>
        <p:txBody>
          <a:bodyPr/>
          <a:lstStyle/>
          <a:p>
            <a:fld id="{411F329A-6019-B944-A7A4-92953C731991}" type="slidenum">
              <a:rPr lang="en-US" smtClean="0"/>
              <a:t>‹#›</a:t>
            </a:fld>
            <a:endParaRPr lang="en-US"/>
          </a:p>
        </p:txBody>
      </p:sp>
    </p:spTree>
    <p:extLst>
      <p:ext uri="{BB962C8B-B14F-4D97-AF65-F5344CB8AC3E}">
        <p14:creationId xmlns:p14="http://schemas.microsoft.com/office/powerpoint/2010/main" val="416854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1F3B0C-E176-A099-1AF0-5AFC20C0D123}"/>
              </a:ext>
            </a:extLst>
          </p:cNvPr>
          <p:cNvSpPr>
            <a:spLocks noGrp="1"/>
          </p:cNvSpPr>
          <p:nvPr>
            <p:ph type="dt" sz="half" idx="10"/>
          </p:nvPr>
        </p:nvSpPr>
        <p:spPr/>
        <p:txBody>
          <a:bodyPr/>
          <a:lstStyle/>
          <a:p>
            <a:fld id="{D94E8B15-DF8B-2D43-8DEF-422A9854418F}" type="datetimeFigureOut">
              <a:rPr lang="en-US" smtClean="0"/>
              <a:t>10/16/24</a:t>
            </a:fld>
            <a:endParaRPr lang="en-US"/>
          </a:p>
        </p:txBody>
      </p:sp>
      <p:sp>
        <p:nvSpPr>
          <p:cNvPr id="3" name="Footer Placeholder 2">
            <a:extLst>
              <a:ext uri="{FF2B5EF4-FFF2-40B4-BE49-F238E27FC236}">
                <a16:creationId xmlns:a16="http://schemas.microsoft.com/office/drawing/2014/main" id="{B479CB54-7BD7-C0EF-3CA5-FA08611129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8FA0FF-C4EA-714F-3907-4EA4164AB368}"/>
              </a:ext>
            </a:extLst>
          </p:cNvPr>
          <p:cNvSpPr>
            <a:spLocks noGrp="1"/>
          </p:cNvSpPr>
          <p:nvPr>
            <p:ph type="sldNum" sz="quarter" idx="12"/>
          </p:nvPr>
        </p:nvSpPr>
        <p:spPr/>
        <p:txBody>
          <a:bodyPr/>
          <a:lstStyle/>
          <a:p>
            <a:fld id="{411F329A-6019-B944-A7A4-92953C731991}" type="slidenum">
              <a:rPr lang="en-US" smtClean="0"/>
              <a:t>‹#›</a:t>
            </a:fld>
            <a:endParaRPr lang="en-US"/>
          </a:p>
        </p:txBody>
      </p:sp>
    </p:spTree>
    <p:extLst>
      <p:ext uri="{BB962C8B-B14F-4D97-AF65-F5344CB8AC3E}">
        <p14:creationId xmlns:p14="http://schemas.microsoft.com/office/powerpoint/2010/main" val="856339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BF944-C36E-7D9B-635A-E7AE72709B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84BBFD-A594-950C-66D8-B18117A714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1EEC58-DDA3-6310-5FCB-6FB90D3554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2C74E6-EB8C-5FED-531B-90B726347204}"/>
              </a:ext>
            </a:extLst>
          </p:cNvPr>
          <p:cNvSpPr>
            <a:spLocks noGrp="1"/>
          </p:cNvSpPr>
          <p:nvPr>
            <p:ph type="dt" sz="half" idx="10"/>
          </p:nvPr>
        </p:nvSpPr>
        <p:spPr/>
        <p:txBody>
          <a:bodyPr/>
          <a:lstStyle/>
          <a:p>
            <a:fld id="{D94E8B15-DF8B-2D43-8DEF-422A9854418F}" type="datetimeFigureOut">
              <a:rPr lang="en-US" smtClean="0"/>
              <a:t>10/16/24</a:t>
            </a:fld>
            <a:endParaRPr lang="en-US"/>
          </a:p>
        </p:txBody>
      </p:sp>
      <p:sp>
        <p:nvSpPr>
          <p:cNvPr id="6" name="Footer Placeholder 5">
            <a:extLst>
              <a:ext uri="{FF2B5EF4-FFF2-40B4-BE49-F238E27FC236}">
                <a16:creationId xmlns:a16="http://schemas.microsoft.com/office/drawing/2014/main" id="{D1342556-9114-0635-D7FA-1652C79C88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C79129-6357-63BC-DDE6-85BA48808DDF}"/>
              </a:ext>
            </a:extLst>
          </p:cNvPr>
          <p:cNvSpPr>
            <a:spLocks noGrp="1"/>
          </p:cNvSpPr>
          <p:nvPr>
            <p:ph type="sldNum" sz="quarter" idx="12"/>
          </p:nvPr>
        </p:nvSpPr>
        <p:spPr/>
        <p:txBody>
          <a:bodyPr/>
          <a:lstStyle/>
          <a:p>
            <a:fld id="{411F329A-6019-B944-A7A4-92953C731991}" type="slidenum">
              <a:rPr lang="en-US" smtClean="0"/>
              <a:t>‹#›</a:t>
            </a:fld>
            <a:endParaRPr lang="en-US"/>
          </a:p>
        </p:txBody>
      </p:sp>
    </p:spTree>
    <p:extLst>
      <p:ext uri="{BB962C8B-B14F-4D97-AF65-F5344CB8AC3E}">
        <p14:creationId xmlns:p14="http://schemas.microsoft.com/office/powerpoint/2010/main" val="324237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42775-A58E-38AD-B014-FED0A3CB49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D82DE9-3F9F-7009-376D-70B3E967B0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5A5DA4-061E-7F05-251A-884CA3ACD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E1375B-9AF3-CE67-15E8-9FCD9DC23216}"/>
              </a:ext>
            </a:extLst>
          </p:cNvPr>
          <p:cNvSpPr>
            <a:spLocks noGrp="1"/>
          </p:cNvSpPr>
          <p:nvPr>
            <p:ph type="dt" sz="half" idx="10"/>
          </p:nvPr>
        </p:nvSpPr>
        <p:spPr/>
        <p:txBody>
          <a:bodyPr/>
          <a:lstStyle/>
          <a:p>
            <a:fld id="{D94E8B15-DF8B-2D43-8DEF-422A9854418F}" type="datetimeFigureOut">
              <a:rPr lang="en-US" smtClean="0"/>
              <a:t>10/16/24</a:t>
            </a:fld>
            <a:endParaRPr lang="en-US"/>
          </a:p>
        </p:txBody>
      </p:sp>
      <p:sp>
        <p:nvSpPr>
          <p:cNvPr id="6" name="Footer Placeholder 5">
            <a:extLst>
              <a:ext uri="{FF2B5EF4-FFF2-40B4-BE49-F238E27FC236}">
                <a16:creationId xmlns:a16="http://schemas.microsoft.com/office/drawing/2014/main" id="{FA5BAD40-05DD-01D1-4E97-4037105BEE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A5C202-9B6F-A20A-46F7-97C645C9BF07}"/>
              </a:ext>
            </a:extLst>
          </p:cNvPr>
          <p:cNvSpPr>
            <a:spLocks noGrp="1"/>
          </p:cNvSpPr>
          <p:nvPr>
            <p:ph type="sldNum" sz="quarter" idx="12"/>
          </p:nvPr>
        </p:nvSpPr>
        <p:spPr/>
        <p:txBody>
          <a:bodyPr/>
          <a:lstStyle/>
          <a:p>
            <a:fld id="{411F329A-6019-B944-A7A4-92953C731991}" type="slidenum">
              <a:rPr lang="en-US" smtClean="0"/>
              <a:t>‹#›</a:t>
            </a:fld>
            <a:endParaRPr lang="en-US"/>
          </a:p>
        </p:txBody>
      </p:sp>
    </p:spTree>
    <p:extLst>
      <p:ext uri="{BB962C8B-B14F-4D97-AF65-F5344CB8AC3E}">
        <p14:creationId xmlns:p14="http://schemas.microsoft.com/office/powerpoint/2010/main" val="534437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CC10F7-965F-1CBD-7083-E42D9C924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40812B-8567-ED3F-9DFE-7B5CEC4F95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841DC1-56A4-3B31-5180-041AEEEF90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94E8B15-DF8B-2D43-8DEF-422A9854418F}" type="datetimeFigureOut">
              <a:rPr lang="en-US" smtClean="0"/>
              <a:t>10/16/24</a:t>
            </a:fld>
            <a:endParaRPr lang="en-US"/>
          </a:p>
        </p:txBody>
      </p:sp>
      <p:sp>
        <p:nvSpPr>
          <p:cNvPr id="5" name="Footer Placeholder 4">
            <a:extLst>
              <a:ext uri="{FF2B5EF4-FFF2-40B4-BE49-F238E27FC236}">
                <a16:creationId xmlns:a16="http://schemas.microsoft.com/office/drawing/2014/main" id="{DBAACC91-A2A6-48F5-4336-ED658D3F5F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0A76CEB-C215-BE0D-6DAB-97FD7658D0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11F329A-6019-B944-A7A4-92953C731991}" type="slidenum">
              <a:rPr lang="en-US" smtClean="0"/>
              <a:t>‹#›</a:t>
            </a:fld>
            <a:endParaRPr lang="en-US"/>
          </a:p>
        </p:txBody>
      </p:sp>
    </p:spTree>
    <p:extLst>
      <p:ext uri="{BB962C8B-B14F-4D97-AF65-F5344CB8AC3E}">
        <p14:creationId xmlns:p14="http://schemas.microsoft.com/office/powerpoint/2010/main" val="4181611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CDAD895-624B-9465-25D2-9CA8BE3DB070}"/>
              </a:ext>
            </a:extLst>
          </p:cNvPr>
          <p:cNvSpPr>
            <a:spLocks noGrp="1"/>
          </p:cNvSpPr>
          <p:nvPr>
            <p:ph type="subTitle" idx="1"/>
          </p:nvPr>
        </p:nvSpPr>
        <p:spPr>
          <a:xfrm>
            <a:off x="944424" y="3602039"/>
            <a:ext cx="10455965" cy="1844606"/>
          </a:xfrm>
        </p:spPr>
        <p:txBody>
          <a:bodyPr anchor="ctr">
            <a:normAutofit/>
          </a:bodyPr>
          <a:lstStyle/>
          <a:p>
            <a:pPr>
              <a:lnSpc>
                <a:spcPct val="120000"/>
              </a:lnSpc>
            </a:pPr>
            <a:r>
              <a:rPr lang="en-US" sz="5800" b="1" dirty="0"/>
              <a:t>DATA CATALYST</a:t>
            </a:r>
            <a:br>
              <a:rPr lang="en-US" sz="5800" dirty="0"/>
            </a:br>
            <a:r>
              <a:rPr lang="en-US" sz="3400" dirty="0"/>
              <a:t>CONSULTING</a:t>
            </a:r>
          </a:p>
        </p:txBody>
      </p:sp>
      <p:pic>
        <p:nvPicPr>
          <p:cNvPr id="7" name="Picture 6" descr="A logo of a computer network&#10;&#10;Description automatically generated">
            <a:extLst>
              <a:ext uri="{FF2B5EF4-FFF2-40B4-BE49-F238E27FC236}">
                <a16:creationId xmlns:a16="http://schemas.microsoft.com/office/drawing/2014/main" id="{FD54B416-9039-209C-363B-B5651BB6A69C}"/>
              </a:ext>
            </a:extLst>
          </p:cNvPr>
          <p:cNvPicPr>
            <a:picLocks noChangeAspect="1"/>
          </p:cNvPicPr>
          <p:nvPr/>
        </p:nvPicPr>
        <p:blipFill>
          <a:blip r:embed="rId2"/>
          <a:stretch>
            <a:fillRect/>
          </a:stretch>
        </p:blipFill>
        <p:spPr>
          <a:xfrm>
            <a:off x="4671805" y="600835"/>
            <a:ext cx="3001204" cy="3001204"/>
          </a:xfrm>
          <a:prstGeom prst="rect">
            <a:avLst/>
          </a:prstGeom>
        </p:spPr>
      </p:pic>
      <p:sp>
        <p:nvSpPr>
          <p:cNvPr id="8" name="TextBox 7">
            <a:extLst>
              <a:ext uri="{FF2B5EF4-FFF2-40B4-BE49-F238E27FC236}">
                <a16:creationId xmlns:a16="http://schemas.microsoft.com/office/drawing/2014/main" id="{D8787CCC-7D05-CBB2-E9E4-77A812CF6A55}"/>
              </a:ext>
            </a:extLst>
          </p:cNvPr>
          <p:cNvSpPr txBox="1"/>
          <p:nvPr/>
        </p:nvSpPr>
        <p:spPr>
          <a:xfrm>
            <a:off x="4502269" y="5777948"/>
            <a:ext cx="3340273" cy="369332"/>
          </a:xfrm>
          <a:prstGeom prst="rect">
            <a:avLst/>
          </a:prstGeom>
          <a:noFill/>
        </p:spPr>
        <p:txBody>
          <a:bodyPr wrap="none" rtlCol="0">
            <a:spAutoFit/>
          </a:bodyPr>
          <a:lstStyle/>
          <a:p>
            <a:r>
              <a:rPr lang="en-US" dirty="0"/>
              <a:t>Catalyzing Growth through Data</a:t>
            </a:r>
          </a:p>
        </p:txBody>
      </p:sp>
    </p:spTree>
    <p:extLst>
      <p:ext uri="{BB962C8B-B14F-4D97-AF65-F5344CB8AC3E}">
        <p14:creationId xmlns:p14="http://schemas.microsoft.com/office/powerpoint/2010/main" val="3945992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7F7A3-BEEC-21BF-3BA7-6A30B1D33977}"/>
              </a:ext>
            </a:extLst>
          </p:cNvPr>
          <p:cNvSpPr>
            <a:spLocks noGrp="1"/>
          </p:cNvSpPr>
          <p:nvPr>
            <p:ph type="title"/>
          </p:nvPr>
        </p:nvSpPr>
        <p:spPr>
          <a:xfrm>
            <a:off x="344214" y="269765"/>
            <a:ext cx="10515600" cy="822544"/>
          </a:xfrm>
        </p:spPr>
        <p:txBody>
          <a:bodyPr/>
          <a:lstStyle/>
          <a:p>
            <a:r>
              <a:rPr lang="en-US" dirty="0"/>
              <a:t>Methodologies Used:</a:t>
            </a:r>
          </a:p>
        </p:txBody>
      </p:sp>
      <p:sp>
        <p:nvSpPr>
          <p:cNvPr id="3" name="Content Placeholder 2">
            <a:extLst>
              <a:ext uri="{FF2B5EF4-FFF2-40B4-BE49-F238E27FC236}">
                <a16:creationId xmlns:a16="http://schemas.microsoft.com/office/drawing/2014/main" id="{A1848511-A95A-A922-21A1-8FD6ED7796A2}"/>
              </a:ext>
            </a:extLst>
          </p:cNvPr>
          <p:cNvSpPr>
            <a:spLocks noGrp="1"/>
          </p:cNvSpPr>
          <p:nvPr>
            <p:ph idx="1"/>
          </p:nvPr>
        </p:nvSpPr>
        <p:spPr>
          <a:xfrm>
            <a:off x="344213" y="1405211"/>
            <a:ext cx="11500945" cy="4722319"/>
          </a:xfrm>
        </p:spPr>
        <p:txBody>
          <a:bodyPr>
            <a:normAutofit fontScale="70000" lnSpcReduction="20000"/>
          </a:bodyPr>
          <a:lstStyle/>
          <a:p>
            <a:pPr marL="514350" indent="-514350">
              <a:buAutoNum type="arabicPeriod"/>
            </a:pPr>
            <a:r>
              <a:rPr lang="en-US" b="1" dirty="0"/>
              <a:t>KNN Clustering – Customer Segmentation</a:t>
            </a:r>
          </a:p>
          <a:p>
            <a:pPr marL="514350" indent="-514350">
              <a:buAutoNum type="arabicPeriod"/>
            </a:pPr>
            <a:endParaRPr lang="en-US" dirty="0"/>
          </a:p>
          <a:p>
            <a:pPr marL="0" indent="0">
              <a:buNone/>
            </a:pPr>
            <a:r>
              <a:rPr lang="en-US" dirty="0"/>
              <a:t>Feature Selection and Scaling: Used salary and spending score as features. Scaled data for unbiased clustering.</a:t>
            </a:r>
          </a:p>
          <a:p>
            <a:pPr marL="0" indent="0">
              <a:buNone/>
            </a:pPr>
            <a:endParaRPr lang="en-US" dirty="0"/>
          </a:p>
          <a:p>
            <a:pPr marL="0" indent="0">
              <a:buNone/>
            </a:pPr>
            <a:r>
              <a:rPr lang="en-US" dirty="0"/>
              <a:t>Optimal Clusters: Employed elbow method to find optimal number of clusters (4) for meaningful customer segments.</a:t>
            </a:r>
          </a:p>
          <a:p>
            <a:pPr marL="0" indent="0">
              <a:buNone/>
            </a:pPr>
            <a:endParaRPr lang="en-US" dirty="0"/>
          </a:p>
          <a:p>
            <a:pPr marL="0" indent="0">
              <a:buNone/>
            </a:pPr>
            <a:r>
              <a:rPr lang="en-US" b="1" dirty="0"/>
              <a:t>2. Apriori – Product Recommendation</a:t>
            </a:r>
          </a:p>
          <a:p>
            <a:pPr marL="0" indent="0">
              <a:buNone/>
            </a:pPr>
            <a:endParaRPr lang="en-US" dirty="0"/>
          </a:p>
          <a:p>
            <a:pPr marL="0" indent="0">
              <a:buNone/>
            </a:pPr>
            <a:r>
              <a:rPr lang="en-US" dirty="0"/>
              <a:t>Support and Confidence: Carefully set support and confidence thresholds to identify frequent product combinations and strong associations.</a:t>
            </a:r>
          </a:p>
          <a:p>
            <a:pPr marL="0" indent="0">
              <a:buNone/>
            </a:pPr>
            <a:endParaRPr lang="en-US" dirty="0"/>
          </a:p>
          <a:p>
            <a:pPr marL="0" indent="0">
              <a:buNone/>
            </a:pPr>
            <a:r>
              <a:rPr lang="en-US" dirty="0"/>
              <a:t>Rule Evaluation: Generated rules like "If Product A, then likely Product B." Evaluated rules using support, confidence, lift metrics for actionable recommendations.</a:t>
            </a:r>
          </a:p>
          <a:p>
            <a:pPr marL="0" indent="0">
              <a:buNone/>
            </a:pPr>
            <a:endParaRPr lang="en-US" dirty="0"/>
          </a:p>
        </p:txBody>
      </p:sp>
    </p:spTree>
    <p:extLst>
      <p:ext uri="{BB962C8B-B14F-4D97-AF65-F5344CB8AC3E}">
        <p14:creationId xmlns:p14="http://schemas.microsoft.com/office/powerpoint/2010/main" val="2839458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F1A9-0AA7-8A00-8B1F-4B06184D2DD8}"/>
              </a:ext>
            </a:extLst>
          </p:cNvPr>
          <p:cNvSpPr>
            <a:spLocks noGrp="1"/>
          </p:cNvSpPr>
          <p:nvPr>
            <p:ph type="title"/>
          </p:nvPr>
        </p:nvSpPr>
        <p:spPr>
          <a:xfrm>
            <a:off x="438807" y="332827"/>
            <a:ext cx="9682655" cy="948668"/>
          </a:xfrm>
        </p:spPr>
        <p:txBody>
          <a:bodyPr/>
          <a:lstStyle/>
          <a:p>
            <a:r>
              <a:rPr lang="en-US" dirty="0"/>
              <a:t>Visualizations</a:t>
            </a:r>
          </a:p>
        </p:txBody>
      </p:sp>
      <p:pic>
        <p:nvPicPr>
          <p:cNvPr id="8" name="Content Placeholder 7" descr="A graph of a salary&#10;&#10;Description automatically generated">
            <a:extLst>
              <a:ext uri="{FF2B5EF4-FFF2-40B4-BE49-F238E27FC236}">
                <a16:creationId xmlns:a16="http://schemas.microsoft.com/office/drawing/2014/main" id="{0416A49B-0060-0062-35F0-FAB07AFD2DF0}"/>
              </a:ext>
            </a:extLst>
          </p:cNvPr>
          <p:cNvPicPr>
            <a:picLocks noGrp="1" noChangeAspect="1"/>
          </p:cNvPicPr>
          <p:nvPr>
            <p:ph idx="1"/>
          </p:nvPr>
        </p:nvPicPr>
        <p:blipFill>
          <a:blip r:embed="rId2"/>
          <a:stretch>
            <a:fillRect/>
          </a:stretch>
        </p:blipFill>
        <p:spPr bwMode="auto">
          <a:xfrm>
            <a:off x="1023775" y="1352418"/>
            <a:ext cx="4395882" cy="46997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graph of a number of columns&#10;&#10;Description automatically generated">
            <a:extLst>
              <a:ext uri="{FF2B5EF4-FFF2-40B4-BE49-F238E27FC236}">
                <a16:creationId xmlns:a16="http://schemas.microsoft.com/office/drawing/2014/main" id="{C8AD2BE5-84A8-7141-76AD-BDAF52297BAA}"/>
              </a:ext>
            </a:extLst>
          </p:cNvPr>
          <p:cNvPicPr>
            <a:picLocks noChangeAspect="1"/>
          </p:cNvPicPr>
          <p:nvPr/>
        </p:nvPicPr>
        <p:blipFill>
          <a:blip r:embed="rId3"/>
          <a:stretch>
            <a:fillRect/>
          </a:stretch>
        </p:blipFill>
        <p:spPr>
          <a:xfrm>
            <a:off x="6096000" y="1178236"/>
            <a:ext cx="4721727" cy="5048066"/>
          </a:xfrm>
          <a:prstGeom prst="rect">
            <a:avLst/>
          </a:prstGeom>
        </p:spPr>
      </p:pic>
    </p:spTree>
    <p:extLst>
      <p:ext uri="{BB962C8B-B14F-4D97-AF65-F5344CB8AC3E}">
        <p14:creationId xmlns:p14="http://schemas.microsoft.com/office/powerpoint/2010/main" val="1907081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F1A9-0AA7-8A00-8B1F-4B06184D2DD8}"/>
              </a:ext>
            </a:extLst>
          </p:cNvPr>
          <p:cNvSpPr>
            <a:spLocks noGrp="1"/>
          </p:cNvSpPr>
          <p:nvPr>
            <p:ph type="title"/>
          </p:nvPr>
        </p:nvSpPr>
        <p:spPr>
          <a:xfrm>
            <a:off x="372546" y="152418"/>
            <a:ext cx="9682655" cy="948668"/>
          </a:xfrm>
        </p:spPr>
        <p:txBody>
          <a:bodyPr/>
          <a:lstStyle/>
          <a:p>
            <a:r>
              <a:rPr lang="en-US" dirty="0"/>
              <a:t>Visualizations</a:t>
            </a:r>
          </a:p>
        </p:txBody>
      </p:sp>
      <p:sp>
        <p:nvSpPr>
          <p:cNvPr id="9" name="TextBox 8">
            <a:extLst>
              <a:ext uri="{FF2B5EF4-FFF2-40B4-BE49-F238E27FC236}">
                <a16:creationId xmlns:a16="http://schemas.microsoft.com/office/drawing/2014/main" id="{4B1A9C9E-61FE-BBA4-EF39-A4D335E284CD}"/>
              </a:ext>
            </a:extLst>
          </p:cNvPr>
          <p:cNvSpPr txBox="1"/>
          <p:nvPr/>
        </p:nvSpPr>
        <p:spPr>
          <a:xfrm>
            <a:off x="758732" y="6216426"/>
            <a:ext cx="8869095" cy="369332"/>
          </a:xfrm>
          <a:prstGeom prst="rect">
            <a:avLst/>
          </a:prstGeom>
          <a:noFill/>
        </p:spPr>
        <p:txBody>
          <a:bodyPr wrap="none" rtlCol="0">
            <a:spAutoFit/>
          </a:bodyPr>
          <a:lstStyle/>
          <a:p>
            <a:r>
              <a:rPr lang="en-US" dirty="0"/>
              <a:t>We have 4 clusters of customer segments depending on their salary and spending score.</a:t>
            </a:r>
          </a:p>
        </p:txBody>
      </p:sp>
      <p:pic>
        <p:nvPicPr>
          <p:cNvPr id="4" name="Picture 3">
            <a:extLst>
              <a:ext uri="{FF2B5EF4-FFF2-40B4-BE49-F238E27FC236}">
                <a16:creationId xmlns:a16="http://schemas.microsoft.com/office/drawing/2014/main" id="{EDA17E36-F5E1-FFF2-1440-45655D46832D}"/>
              </a:ext>
            </a:extLst>
          </p:cNvPr>
          <p:cNvPicPr>
            <a:picLocks noChangeAspect="1"/>
          </p:cNvPicPr>
          <p:nvPr/>
        </p:nvPicPr>
        <p:blipFill>
          <a:blip r:embed="rId2"/>
          <a:stretch>
            <a:fillRect/>
          </a:stretch>
        </p:blipFill>
        <p:spPr>
          <a:xfrm>
            <a:off x="6390292" y="549683"/>
            <a:ext cx="5359400" cy="5397500"/>
          </a:xfrm>
          <a:prstGeom prst="rect">
            <a:avLst/>
          </a:prstGeom>
        </p:spPr>
      </p:pic>
      <p:pic>
        <p:nvPicPr>
          <p:cNvPr id="11" name="Content Placeholder 10">
            <a:extLst>
              <a:ext uri="{FF2B5EF4-FFF2-40B4-BE49-F238E27FC236}">
                <a16:creationId xmlns:a16="http://schemas.microsoft.com/office/drawing/2014/main" id="{75070E66-29AB-A36B-2707-CF3417DDC7DE}"/>
              </a:ext>
            </a:extLst>
          </p:cNvPr>
          <p:cNvPicPr>
            <a:picLocks noGrp="1" noChangeAspect="1"/>
          </p:cNvPicPr>
          <p:nvPr>
            <p:ph idx="1"/>
          </p:nvPr>
        </p:nvPicPr>
        <p:blipFill>
          <a:blip r:embed="rId3"/>
          <a:stretch>
            <a:fillRect/>
          </a:stretch>
        </p:blipFill>
        <p:spPr>
          <a:xfrm>
            <a:off x="584776" y="820533"/>
            <a:ext cx="5216933" cy="5216933"/>
          </a:xfrm>
        </p:spPr>
      </p:pic>
    </p:spTree>
    <p:extLst>
      <p:ext uri="{BB962C8B-B14F-4D97-AF65-F5344CB8AC3E}">
        <p14:creationId xmlns:p14="http://schemas.microsoft.com/office/powerpoint/2010/main" val="119328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F1A9-0AA7-8A00-8B1F-4B06184D2DD8}"/>
              </a:ext>
            </a:extLst>
          </p:cNvPr>
          <p:cNvSpPr>
            <a:spLocks noGrp="1"/>
          </p:cNvSpPr>
          <p:nvPr>
            <p:ph type="title"/>
          </p:nvPr>
        </p:nvSpPr>
        <p:spPr>
          <a:xfrm>
            <a:off x="438807" y="332827"/>
            <a:ext cx="9682655" cy="948668"/>
          </a:xfrm>
        </p:spPr>
        <p:txBody>
          <a:bodyPr/>
          <a:lstStyle/>
          <a:p>
            <a:r>
              <a:rPr lang="en-US" dirty="0"/>
              <a:t>Visualizations</a:t>
            </a:r>
          </a:p>
        </p:txBody>
      </p:sp>
      <p:sp>
        <p:nvSpPr>
          <p:cNvPr id="9" name="TextBox 8">
            <a:extLst>
              <a:ext uri="{FF2B5EF4-FFF2-40B4-BE49-F238E27FC236}">
                <a16:creationId xmlns:a16="http://schemas.microsoft.com/office/drawing/2014/main" id="{0FAF34EB-72AF-7569-019C-78B379C42D8E}"/>
              </a:ext>
            </a:extLst>
          </p:cNvPr>
          <p:cNvSpPr txBox="1"/>
          <p:nvPr/>
        </p:nvSpPr>
        <p:spPr>
          <a:xfrm>
            <a:off x="438807" y="2413337"/>
            <a:ext cx="4439478" cy="2031325"/>
          </a:xfrm>
          <a:prstGeom prst="rect">
            <a:avLst/>
          </a:prstGeom>
          <a:noFill/>
        </p:spPr>
        <p:txBody>
          <a:bodyPr wrap="square" rtlCol="0">
            <a:spAutoFit/>
          </a:bodyPr>
          <a:lstStyle/>
          <a:p>
            <a:r>
              <a:rPr lang="en-US" dirty="0"/>
              <a:t>These are the top 10 product transactions </a:t>
            </a:r>
          </a:p>
          <a:p>
            <a:r>
              <a:rPr lang="en-US" dirty="0"/>
              <a:t>from the ACME Innovations.</a:t>
            </a:r>
          </a:p>
          <a:p>
            <a:endParaRPr lang="en-US" dirty="0"/>
          </a:p>
          <a:p>
            <a:r>
              <a:rPr lang="en-US" dirty="0"/>
              <a:t>We found these products more often in the product recommendations in the Apriori model as well.</a:t>
            </a:r>
          </a:p>
          <a:p>
            <a:endParaRPr lang="en-US" dirty="0"/>
          </a:p>
        </p:txBody>
      </p:sp>
      <p:pic>
        <p:nvPicPr>
          <p:cNvPr id="6" name="Content Placeholder 5" descr="A graph of a bar&#10;&#10;Description automatically generated">
            <a:extLst>
              <a:ext uri="{FF2B5EF4-FFF2-40B4-BE49-F238E27FC236}">
                <a16:creationId xmlns:a16="http://schemas.microsoft.com/office/drawing/2014/main" id="{4FF59C3D-EE43-5A57-0ABB-93E637380C46}"/>
              </a:ext>
            </a:extLst>
          </p:cNvPr>
          <p:cNvPicPr>
            <a:picLocks noGrp="1" noChangeAspect="1"/>
          </p:cNvPicPr>
          <p:nvPr>
            <p:ph idx="1"/>
          </p:nvPr>
        </p:nvPicPr>
        <p:blipFill>
          <a:blip r:embed="rId2"/>
          <a:stretch>
            <a:fillRect/>
          </a:stretch>
        </p:blipFill>
        <p:spPr>
          <a:xfrm>
            <a:off x="5606159" y="633466"/>
            <a:ext cx="5767334" cy="5767334"/>
          </a:xfrm>
        </p:spPr>
      </p:pic>
    </p:spTree>
    <p:extLst>
      <p:ext uri="{BB962C8B-B14F-4D97-AF65-F5344CB8AC3E}">
        <p14:creationId xmlns:p14="http://schemas.microsoft.com/office/powerpoint/2010/main" val="1910240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7F7A3-BEEC-21BF-3BA7-6A30B1D33977}"/>
              </a:ext>
            </a:extLst>
          </p:cNvPr>
          <p:cNvSpPr>
            <a:spLocks noGrp="1"/>
          </p:cNvSpPr>
          <p:nvPr>
            <p:ph type="title"/>
          </p:nvPr>
        </p:nvSpPr>
        <p:spPr>
          <a:xfrm>
            <a:off x="344214" y="269765"/>
            <a:ext cx="10515600" cy="822544"/>
          </a:xfrm>
        </p:spPr>
        <p:txBody>
          <a:bodyPr/>
          <a:lstStyle/>
          <a:p>
            <a:r>
              <a:rPr lang="en-US" dirty="0"/>
              <a:t>Conclusion</a:t>
            </a:r>
          </a:p>
        </p:txBody>
      </p:sp>
      <p:sp>
        <p:nvSpPr>
          <p:cNvPr id="3" name="Content Placeholder 2">
            <a:extLst>
              <a:ext uri="{FF2B5EF4-FFF2-40B4-BE49-F238E27FC236}">
                <a16:creationId xmlns:a16="http://schemas.microsoft.com/office/drawing/2014/main" id="{A1848511-A95A-A922-21A1-8FD6ED7796A2}"/>
              </a:ext>
            </a:extLst>
          </p:cNvPr>
          <p:cNvSpPr>
            <a:spLocks noGrp="1"/>
          </p:cNvSpPr>
          <p:nvPr>
            <p:ph idx="1"/>
          </p:nvPr>
        </p:nvSpPr>
        <p:spPr>
          <a:xfrm>
            <a:off x="344214" y="1603994"/>
            <a:ext cx="11500945" cy="4319728"/>
          </a:xfrm>
        </p:spPr>
        <p:txBody>
          <a:bodyPr>
            <a:normAutofit fontScale="85000" lnSpcReduction="20000"/>
          </a:bodyPr>
          <a:lstStyle/>
          <a:p>
            <a:pPr marL="0" indent="0">
              <a:buNone/>
            </a:pPr>
            <a:r>
              <a:rPr lang="en-US" sz="2400" dirty="0"/>
              <a:t>Based on the customer segmentation, we found that there are customers who have high salary with less spending score. We can leverage them to increase the revenue of ACME Innovations. Offer Memberships to the high spending customers to increase recurring revenue of the company.</a:t>
            </a:r>
          </a:p>
          <a:p>
            <a:pPr marL="0" indent="0">
              <a:buNone/>
            </a:pPr>
            <a:endParaRPr lang="en-US" sz="2400" dirty="0"/>
          </a:p>
          <a:p>
            <a:pPr marL="0" indent="0">
              <a:buNone/>
            </a:pPr>
            <a:r>
              <a:rPr lang="en-US" sz="2400" dirty="0"/>
              <a:t>Based on the product recommendation, we found that there are products with good support and confidence scores that are likely to get bought if the customer buys a product. ACME Innovations can focus more on these  and recommend to the customers and offer discounts based on their order value.</a:t>
            </a:r>
          </a:p>
          <a:p>
            <a:pPr marL="0" indent="0">
              <a:buNone/>
            </a:pPr>
            <a:endParaRPr lang="en-US" sz="2400" dirty="0"/>
          </a:p>
          <a:p>
            <a:pPr marL="0" indent="0">
              <a:buNone/>
            </a:pPr>
            <a:r>
              <a:rPr lang="en-US" sz="2400" dirty="0"/>
              <a:t>Example Recommendations:</a:t>
            </a:r>
          </a:p>
          <a:p>
            <a:pPr marL="0" indent="0">
              <a:buNone/>
            </a:pPr>
            <a:r>
              <a:rPr lang="en-US" sz="2400" dirty="0"/>
              <a:t>[1]  {Football, Tennis net}       =&gt; {Baseball glove}</a:t>
            </a:r>
          </a:p>
          <a:p>
            <a:pPr marL="0" indent="0">
              <a:buNone/>
            </a:pPr>
            <a:r>
              <a:rPr lang="en-US" sz="2400" dirty="0"/>
              <a:t>[2]  {Camping chair, Soccer ball} =&gt; {Baseball glove}</a:t>
            </a:r>
          </a:p>
          <a:p>
            <a:pPr marL="0" indent="0">
              <a:buNone/>
            </a:pPr>
            <a:r>
              <a:rPr lang="en-US" sz="2400" dirty="0"/>
              <a:t>[3]  {Hose, Tape measure}         =&gt; {Drill}</a:t>
            </a:r>
          </a:p>
          <a:p>
            <a:pPr marL="0" indent="0">
              <a:buNone/>
            </a:pPr>
            <a:r>
              <a:rPr lang="en-US" sz="2400" dirty="0"/>
              <a:t>[4]  {Recliner, Rug}              =&gt; {Box spring}</a:t>
            </a:r>
          </a:p>
          <a:p>
            <a:pPr marL="0" indent="0">
              <a:buNone/>
            </a:pPr>
            <a:r>
              <a:rPr lang="en-US" sz="2400" dirty="0"/>
              <a:t>[5]  {Bar stool, Dresser}         =&gt; {Coffee table}</a:t>
            </a:r>
          </a:p>
        </p:txBody>
      </p:sp>
    </p:spTree>
    <p:extLst>
      <p:ext uri="{BB962C8B-B14F-4D97-AF65-F5344CB8AC3E}">
        <p14:creationId xmlns:p14="http://schemas.microsoft.com/office/powerpoint/2010/main" val="2351065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173</TotalTime>
  <Words>329</Words>
  <Application>Microsoft Macintosh PowerPoint</Application>
  <PresentationFormat>Widescreen</PresentationFormat>
  <Paragraphs>33</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Aptos</vt:lpstr>
      <vt:lpstr>Aptos Display</vt:lpstr>
      <vt:lpstr>Arial</vt:lpstr>
      <vt:lpstr>Office Theme</vt:lpstr>
      <vt:lpstr>PowerPoint Presentation</vt:lpstr>
      <vt:lpstr>Methodologies Used:</vt:lpstr>
      <vt:lpstr>Visualizations</vt:lpstr>
      <vt:lpstr>Visualizations</vt:lpstr>
      <vt:lpstr>Visualizations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Malichetty, Aristotle</dc:creator>
  <cp:lastModifiedBy>Aristotle Malichetty</cp:lastModifiedBy>
  <cp:revision>3</cp:revision>
  <dcterms:created xsi:type="dcterms:W3CDTF">2024-04-16T01:40:17Z</dcterms:created>
  <dcterms:modified xsi:type="dcterms:W3CDTF">2024-10-16T19:36:57Z</dcterms:modified>
</cp:coreProperties>
</file>